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3" autoAdjust="0"/>
    <p:restoredTop sz="94660"/>
  </p:normalViewPr>
  <p:slideViewPr>
    <p:cSldViewPr snapToGrid="0">
      <p:cViewPr varScale="1">
        <p:scale>
          <a:sx n="46" d="100"/>
          <a:sy n="46" d="100"/>
        </p:scale>
        <p:origin x="75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35368E-568E-4C51-892E-57102D94DAC6}"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08ACA-938E-4508-87ED-B0A5D47597E4}" type="slidenum">
              <a:rPr lang="en-US" smtClean="0"/>
              <a:t>‹#›</a:t>
            </a:fld>
            <a:endParaRPr lang="en-US"/>
          </a:p>
        </p:txBody>
      </p:sp>
    </p:spTree>
    <p:extLst>
      <p:ext uri="{BB962C8B-B14F-4D97-AF65-F5344CB8AC3E}">
        <p14:creationId xmlns:p14="http://schemas.microsoft.com/office/powerpoint/2010/main" val="1264185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35368E-568E-4C51-892E-57102D94DAC6}"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08ACA-938E-4508-87ED-B0A5D47597E4}" type="slidenum">
              <a:rPr lang="en-US" smtClean="0"/>
              <a:t>‹#›</a:t>
            </a:fld>
            <a:endParaRPr lang="en-US"/>
          </a:p>
        </p:txBody>
      </p:sp>
    </p:spTree>
    <p:extLst>
      <p:ext uri="{BB962C8B-B14F-4D97-AF65-F5344CB8AC3E}">
        <p14:creationId xmlns:p14="http://schemas.microsoft.com/office/powerpoint/2010/main" val="1749366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35368E-568E-4C51-892E-57102D94DAC6}"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08ACA-938E-4508-87ED-B0A5D47597E4}" type="slidenum">
              <a:rPr lang="en-US" smtClean="0"/>
              <a:t>‹#›</a:t>
            </a:fld>
            <a:endParaRPr lang="en-US"/>
          </a:p>
        </p:txBody>
      </p:sp>
    </p:spTree>
    <p:extLst>
      <p:ext uri="{BB962C8B-B14F-4D97-AF65-F5344CB8AC3E}">
        <p14:creationId xmlns:p14="http://schemas.microsoft.com/office/powerpoint/2010/main" val="3597545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35368E-568E-4C51-892E-57102D94DAC6}"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08ACA-938E-4508-87ED-B0A5D47597E4}" type="slidenum">
              <a:rPr lang="en-US" smtClean="0"/>
              <a:t>‹#›</a:t>
            </a:fld>
            <a:endParaRPr lang="en-US"/>
          </a:p>
        </p:txBody>
      </p:sp>
    </p:spTree>
    <p:extLst>
      <p:ext uri="{BB962C8B-B14F-4D97-AF65-F5344CB8AC3E}">
        <p14:creationId xmlns:p14="http://schemas.microsoft.com/office/powerpoint/2010/main" val="317300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35368E-568E-4C51-892E-57102D94DAC6}"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08ACA-938E-4508-87ED-B0A5D47597E4}" type="slidenum">
              <a:rPr lang="en-US" smtClean="0"/>
              <a:t>‹#›</a:t>
            </a:fld>
            <a:endParaRPr lang="en-US"/>
          </a:p>
        </p:txBody>
      </p:sp>
    </p:spTree>
    <p:extLst>
      <p:ext uri="{BB962C8B-B14F-4D97-AF65-F5344CB8AC3E}">
        <p14:creationId xmlns:p14="http://schemas.microsoft.com/office/powerpoint/2010/main" val="2554087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35368E-568E-4C51-892E-57102D94DAC6}"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08ACA-938E-4508-87ED-B0A5D47597E4}" type="slidenum">
              <a:rPr lang="en-US" smtClean="0"/>
              <a:t>‹#›</a:t>
            </a:fld>
            <a:endParaRPr lang="en-US"/>
          </a:p>
        </p:txBody>
      </p:sp>
    </p:spTree>
    <p:extLst>
      <p:ext uri="{BB962C8B-B14F-4D97-AF65-F5344CB8AC3E}">
        <p14:creationId xmlns:p14="http://schemas.microsoft.com/office/powerpoint/2010/main" val="4230645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35368E-568E-4C51-892E-57102D94DAC6}" type="datetimeFigureOut">
              <a:rPr lang="en-US" smtClean="0"/>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708ACA-938E-4508-87ED-B0A5D47597E4}" type="slidenum">
              <a:rPr lang="en-US" smtClean="0"/>
              <a:t>‹#›</a:t>
            </a:fld>
            <a:endParaRPr lang="en-US"/>
          </a:p>
        </p:txBody>
      </p:sp>
    </p:spTree>
    <p:extLst>
      <p:ext uri="{BB962C8B-B14F-4D97-AF65-F5344CB8AC3E}">
        <p14:creationId xmlns:p14="http://schemas.microsoft.com/office/powerpoint/2010/main" val="3512545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35368E-568E-4C51-892E-57102D94DAC6}" type="datetimeFigureOut">
              <a:rPr lang="en-US" smtClean="0"/>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708ACA-938E-4508-87ED-B0A5D47597E4}" type="slidenum">
              <a:rPr lang="en-US" smtClean="0"/>
              <a:t>‹#›</a:t>
            </a:fld>
            <a:endParaRPr lang="en-US"/>
          </a:p>
        </p:txBody>
      </p:sp>
    </p:spTree>
    <p:extLst>
      <p:ext uri="{BB962C8B-B14F-4D97-AF65-F5344CB8AC3E}">
        <p14:creationId xmlns:p14="http://schemas.microsoft.com/office/powerpoint/2010/main" val="3707158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35368E-568E-4C51-892E-57102D94DAC6}" type="datetimeFigureOut">
              <a:rPr lang="en-US" smtClean="0"/>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708ACA-938E-4508-87ED-B0A5D47597E4}" type="slidenum">
              <a:rPr lang="en-US" smtClean="0"/>
              <a:t>‹#›</a:t>
            </a:fld>
            <a:endParaRPr lang="en-US"/>
          </a:p>
        </p:txBody>
      </p:sp>
    </p:spTree>
    <p:extLst>
      <p:ext uri="{BB962C8B-B14F-4D97-AF65-F5344CB8AC3E}">
        <p14:creationId xmlns:p14="http://schemas.microsoft.com/office/powerpoint/2010/main" val="1393083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35368E-568E-4C51-892E-57102D94DAC6}"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08ACA-938E-4508-87ED-B0A5D47597E4}" type="slidenum">
              <a:rPr lang="en-US" smtClean="0"/>
              <a:t>‹#›</a:t>
            </a:fld>
            <a:endParaRPr lang="en-US"/>
          </a:p>
        </p:txBody>
      </p:sp>
    </p:spTree>
    <p:extLst>
      <p:ext uri="{BB962C8B-B14F-4D97-AF65-F5344CB8AC3E}">
        <p14:creationId xmlns:p14="http://schemas.microsoft.com/office/powerpoint/2010/main" val="1409100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35368E-568E-4C51-892E-57102D94DAC6}"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08ACA-938E-4508-87ED-B0A5D47597E4}" type="slidenum">
              <a:rPr lang="en-US" smtClean="0"/>
              <a:t>‹#›</a:t>
            </a:fld>
            <a:endParaRPr lang="en-US"/>
          </a:p>
        </p:txBody>
      </p:sp>
    </p:spTree>
    <p:extLst>
      <p:ext uri="{BB962C8B-B14F-4D97-AF65-F5344CB8AC3E}">
        <p14:creationId xmlns:p14="http://schemas.microsoft.com/office/powerpoint/2010/main" val="2516806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35368E-568E-4C51-892E-57102D94DAC6}" type="datetimeFigureOut">
              <a:rPr lang="en-US" smtClean="0"/>
              <a:t>4/13/2020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708ACA-938E-4508-87ED-B0A5D47597E4}" type="slidenum">
              <a:rPr lang="en-US" smtClean="0"/>
              <a:t>‹#›</a:t>
            </a:fld>
            <a:endParaRPr lang="en-US"/>
          </a:p>
        </p:txBody>
      </p:sp>
    </p:spTree>
    <p:extLst>
      <p:ext uri="{BB962C8B-B14F-4D97-AF65-F5344CB8AC3E}">
        <p14:creationId xmlns:p14="http://schemas.microsoft.com/office/powerpoint/2010/main" val="1526482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Public Awareness and Disaster Management</a:t>
            </a:r>
            <a:endParaRPr lang="en-US" dirty="0"/>
          </a:p>
        </p:txBody>
      </p:sp>
      <p:sp>
        <p:nvSpPr>
          <p:cNvPr id="3" name="Subtitle 2"/>
          <p:cNvSpPr>
            <a:spLocks noGrp="1"/>
          </p:cNvSpPr>
          <p:nvPr>
            <p:ph type="subTitle" idx="1"/>
          </p:nvPr>
        </p:nvSpPr>
        <p:spPr/>
        <p:txBody>
          <a:bodyPr/>
          <a:lstStyle/>
          <a:p>
            <a:r>
              <a:rPr lang="en-US" dirty="0" err="1" smtClean="0"/>
              <a:t>Dr</a:t>
            </a:r>
            <a:r>
              <a:rPr lang="en-US" dirty="0" smtClean="0"/>
              <a:t> Muhammad Ibrar</a:t>
            </a:r>
            <a:endParaRPr lang="en-US" dirty="0"/>
          </a:p>
        </p:txBody>
      </p:sp>
    </p:spTree>
    <p:extLst>
      <p:ext uri="{BB962C8B-B14F-4D97-AF65-F5344CB8AC3E}">
        <p14:creationId xmlns:p14="http://schemas.microsoft.com/office/powerpoint/2010/main" val="2459712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pPr marL="0" indent="0" algn="just">
              <a:buNone/>
            </a:pPr>
            <a:r>
              <a:rPr lang="en-US" sz="4000" b="1" dirty="0" smtClean="0"/>
              <a:t>Public awareness</a:t>
            </a:r>
            <a:r>
              <a:rPr lang="en-US" sz="4000" dirty="0" smtClean="0"/>
              <a:t> means the general level of understanding of a certain topic. So </a:t>
            </a:r>
            <a:r>
              <a:rPr lang="en-US" sz="4000" b="1" dirty="0" smtClean="0"/>
              <a:t>raising awareness</a:t>
            </a:r>
            <a:r>
              <a:rPr lang="en-US" sz="4000" dirty="0" smtClean="0"/>
              <a:t> for water issues is a way to build a common understanding of water issues and to create shared values on how water should be used and managed.</a:t>
            </a:r>
          </a:p>
          <a:p>
            <a:pPr marL="0" indent="0">
              <a:buNone/>
            </a:pPr>
            <a:endParaRPr lang="en-US" dirty="0"/>
          </a:p>
        </p:txBody>
      </p:sp>
    </p:spTree>
    <p:extLst>
      <p:ext uri="{BB962C8B-B14F-4D97-AF65-F5344CB8AC3E}">
        <p14:creationId xmlns:p14="http://schemas.microsoft.com/office/powerpoint/2010/main" val="1035459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of the Public Awareness</a:t>
            </a:r>
            <a:endParaRPr lang="en-US" dirty="0"/>
          </a:p>
        </p:txBody>
      </p:sp>
      <p:sp>
        <p:nvSpPr>
          <p:cNvPr id="3" name="Content Placeholder 2"/>
          <p:cNvSpPr>
            <a:spLocks noGrp="1"/>
          </p:cNvSpPr>
          <p:nvPr>
            <p:ph idx="1"/>
          </p:nvPr>
        </p:nvSpPr>
        <p:spPr/>
        <p:txBody>
          <a:bodyPr>
            <a:normAutofit/>
          </a:bodyPr>
          <a:lstStyle/>
          <a:p>
            <a:pPr marL="0" indent="0" algn="just">
              <a:buNone/>
            </a:pPr>
            <a:r>
              <a:rPr lang="en-US" sz="4000" dirty="0" smtClean="0"/>
              <a:t>The </a:t>
            </a:r>
            <a:r>
              <a:rPr lang="en-US" sz="4000" b="1" dirty="0" smtClean="0"/>
              <a:t>aims</a:t>
            </a:r>
            <a:r>
              <a:rPr lang="en-US" sz="4000" dirty="0" smtClean="0"/>
              <a:t> of an </a:t>
            </a:r>
            <a:r>
              <a:rPr lang="en-US" sz="4000" b="1" dirty="0" smtClean="0"/>
              <a:t>awareness</a:t>
            </a:r>
            <a:r>
              <a:rPr lang="en-US" sz="4000" dirty="0" smtClean="0"/>
              <a:t> campaign include reaching out to the </a:t>
            </a:r>
            <a:r>
              <a:rPr lang="en-US" sz="4000" b="1" dirty="0" smtClean="0"/>
              <a:t>public</a:t>
            </a:r>
            <a:r>
              <a:rPr lang="en-US" sz="4000" dirty="0" smtClean="0"/>
              <a:t> regularly, measuring that outreach accurately, and motivating the </a:t>
            </a:r>
            <a:r>
              <a:rPr lang="en-US" sz="4000" b="1" dirty="0" smtClean="0"/>
              <a:t>public</a:t>
            </a:r>
            <a:r>
              <a:rPr lang="en-US" sz="4000" dirty="0" smtClean="0"/>
              <a:t> to take action. Campaigns deliver messages to an audience, and organizations measure how many people receive the message.</a:t>
            </a:r>
            <a:endParaRPr lang="en-US" sz="4000" dirty="0"/>
          </a:p>
        </p:txBody>
      </p:sp>
    </p:spTree>
    <p:extLst>
      <p:ext uri="{BB962C8B-B14F-4D97-AF65-F5344CB8AC3E}">
        <p14:creationId xmlns:p14="http://schemas.microsoft.com/office/powerpoint/2010/main" val="650930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How do you create a public awareness campaign?</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effectLst/>
              </a:rPr>
              <a:t>Here are some steps you can take to create your own public awareness campaign:</a:t>
            </a:r>
            <a:endParaRPr lang="en-US" dirty="0" smtClean="0"/>
          </a:p>
          <a:p>
            <a:r>
              <a:rPr lang="en-US" b="1" dirty="0" smtClean="0">
                <a:effectLst/>
              </a:rPr>
              <a:t>Determine your topic and goals of your campaign.  </a:t>
            </a:r>
            <a:r>
              <a:rPr lang="en-US" dirty="0" smtClean="0">
                <a:effectLst/>
              </a:rPr>
              <a:t>Your goals should focus on big issues and include SMART goals.</a:t>
            </a:r>
            <a:endParaRPr lang="en-US" dirty="0" smtClean="0"/>
          </a:p>
          <a:p>
            <a:r>
              <a:rPr lang="en-US" b="1" dirty="0" smtClean="0">
                <a:effectLst/>
              </a:rPr>
              <a:t>Decide on the modality you will use to disseminate the information.  </a:t>
            </a:r>
            <a:r>
              <a:rPr lang="en-US" dirty="0" smtClean="0">
                <a:effectLst/>
              </a:rPr>
              <a:t>Will you need a special software like a website or email campaign generator?  What will you need to effectively spread your message?</a:t>
            </a:r>
            <a:endParaRPr lang="en-US" dirty="0" smtClean="0"/>
          </a:p>
          <a:p>
            <a:r>
              <a:rPr lang="en-US" b="1" dirty="0" smtClean="0">
                <a:effectLst/>
              </a:rPr>
              <a:t>Identify your supporters.  </a:t>
            </a:r>
            <a:r>
              <a:rPr lang="en-US" dirty="0" smtClean="0">
                <a:effectLst/>
              </a:rPr>
              <a:t>If you are raising awareness about an issue that impacts your local community, ensure you are engaging the community members.  Once you have engaged your community members, you now have a network of supporters to help promote your cause.  </a:t>
            </a:r>
            <a:endParaRPr lang="en-US" dirty="0" smtClean="0"/>
          </a:p>
          <a:p>
            <a:r>
              <a:rPr lang="en-US" b="1" dirty="0" smtClean="0">
                <a:effectLst/>
              </a:rPr>
              <a:t>Engage community leaders and develop champions</a:t>
            </a:r>
            <a:r>
              <a:rPr lang="en-US" dirty="0" smtClean="0">
                <a:effectLst/>
              </a:rPr>
              <a:t>.  Community leaders can share your message with specific audiences that other supporters may not be able to reach.  These leaders are most often top business leaders, policymakers, or influential community members.</a:t>
            </a:r>
            <a:endParaRPr lang="en-US" dirty="0" smtClean="0"/>
          </a:p>
          <a:p>
            <a:pPr marL="0" indent="0">
              <a:buNone/>
            </a:pPr>
            <a:endParaRPr lang="en-US" dirty="0"/>
          </a:p>
        </p:txBody>
      </p:sp>
    </p:spTree>
    <p:extLst>
      <p:ext uri="{BB962C8B-B14F-4D97-AF65-F5344CB8AC3E}">
        <p14:creationId xmlns:p14="http://schemas.microsoft.com/office/powerpoint/2010/main" val="3530339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buNone/>
            </a:pPr>
            <a:r>
              <a:rPr lang="en-US" b="1" dirty="0" smtClean="0">
                <a:effectLst/>
              </a:rPr>
              <a:t>5. Create a Media Strategy.  </a:t>
            </a:r>
            <a:r>
              <a:rPr lang="en-US" dirty="0" smtClean="0">
                <a:effectLst/>
              </a:rPr>
              <a:t>What types of media will you use to engage your community?  How will you use social media to your benefit?  Will you pay for ad space?  Will you contact your local newspaper for an article?  How often will you share your message? </a:t>
            </a:r>
          </a:p>
          <a:p>
            <a:pPr marL="0" indent="0">
              <a:buNone/>
            </a:pPr>
            <a:r>
              <a:rPr lang="en-US" dirty="0" smtClean="0"/>
              <a:t>6. </a:t>
            </a:r>
            <a:r>
              <a:rPr lang="en-US" b="1" dirty="0" smtClean="0">
                <a:effectLst/>
              </a:rPr>
              <a:t>Develop a comprehensive implementation plan.  </a:t>
            </a:r>
            <a:r>
              <a:rPr lang="en-US" dirty="0" smtClean="0">
                <a:effectLst/>
              </a:rPr>
              <a:t>It is important to create a detailed document that specifically calls out SMART goals and activities you will implement each step of the way of your campaign.  The plan can help keep you on track and help you monitor your progress.  Check out the World Health Organization's Comprehensive Implementation Plan for an example.</a:t>
            </a:r>
            <a:endParaRPr lang="en-US" dirty="0"/>
          </a:p>
        </p:txBody>
      </p:sp>
    </p:spTree>
    <p:extLst>
      <p:ext uri="{BB962C8B-B14F-4D97-AF65-F5344CB8AC3E}">
        <p14:creationId xmlns:p14="http://schemas.microsoft.com/office/powerpoint/2010/main" val="2684075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buNone/>
            </a:pPr>
            <a:r>
              <a:rPr lang="en-US" dirty="0" smtClean="0"/>
              <a:t>7. </a:t>
            </a:r>
            <a:r>
              <a:rPr lang="en-US" b="1" dirty="0" smtClean="0">
                <a:effectLst/>
              </a:rPr>
              <a:t>Tie into other efforts.  </a:t>
            </a:r>
            <a:r>
              <a:rPr lang="en-US" dirty="0" smtClean="0">
                <a:effectLst/>
              </a:rPr>
              <a:t>Check out what other awareness campaigns exist in your community and learn from them.  What works?  What doesn't?  How can you use what they have learned to ensure your campaign is a success?</a:t>
            </a:r>
          </a:p>
          <a:p>
            <a:pPr marL="0" indent="0">
              <a:buNone/>
            </a:pPr>
            <a:r>
              <a:rPr lang="en-US" dirty="0" smtClean="0"/>
              <a:t>8. </a:t>
            </a:r>
            <a:r>
              <a:rPr lang="en-US" b="1" dirty="0" smtClean="0">
                <a:effectLst/>
              </a:rPr>
              <a:t>Fundraising and budgeting.  </a:t>
            </a:r>
            <a:r>
              <a:rPr lang="en-US" dirty="0" smtClean="0">
                <a:effectLst/>
              </a:rPr>
              <a:t>You need to ensure you have a specific budget in place and have fundraising strategies in place.</a:t>
            </a:r>
            <a:endParaRPr lang="en-US" dirty="0"/>
          </a:p>
        </p:txBody>
      </p:sp>
    </p:spTree>
    <p:extLst>
      <p:ext uri="{BB962C8B-B14F-4D97-AF65-F5344CB8AC3E}">
        <p14:creationId xmlns:p14="http://schemas.microsoft.com/office/powerpoint/2010/main" val="1765719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rPr>
              <a:t>Why are public awareness campaigns important?</a:t>
            </a:r>
            <a:endParaRPr lang="en-US" dirty="0"/>
          </a:p>
        </p:txBody>
      </p:sp>
      <p:sp>
        <p:nvSpPr>
          <p:cNvPr id="3" name="Content Placeholder 2"/>
          <p:cNvSpPr>
            <a:spLocks noGrp="1"/>
          </p:cNvSpPr>
          <p:nvPr>
            <p:ph idx="1"/>
          </p:nvPr>
        </p:nvSpPr>
        <p:spPr/>
        <p:txBody>
          <a:bodyPr>
            <a:normAutofit/>
          </a:bodyPr>
          <a:lstStyle/>
          <a:p>
            <a:pPr marL="0" indent="0" algn="just">
              <a:buNone/>
            </a:pPr>
            <a:r>
              <a:rPr lang="en-US" sz="3600" dirty="0" smtClean="0">
                <a:effectLst/>
              </a:rPr>
              <a:t>Public awareness campaigns are important because they can be used to contribute to policy change by putting pressure on policy-makers and encouraging the community to take action.  These campaigns can inform the community about a current problem by highlighting and drawing attention to it in such a way that the information and education provided can solicit action to make changes.</a:t>
            </a:r>
            <a:endParaRPr lang="en-US" sz="3600" dirty="0"/>
          </a:p>
        </p:txBody>
      </p:sp>
    </p:spTree>
    <p:extLst>
      <p:ext uri="{BB962C8B-B14F-4D97-AF65-F5344CB8AC3E}">
        <p14:creationId xmlns:p14="http://schemas.microsoft.com/office/powerpoint/2010/main" val="13542271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190</Words>
  <Application>Microsoft Office PowerPoint</Application>
  <PresentationFormat>Widescreen</PresentationFormat>
  <Paragraphs>20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Public Awareness and Disaster Management</vt:lpstr>
      <vt:lpstr>Definition</vt:lpstr>
      <vt:lpstr>Objective of the Public Awareness</vt:lpstr>
      <vt:lpstr>How do you create a public awareness campaign?</vt:lpstr>
      <vt:lpstr>…Contd.</vt:lpstr>
      <vt:lpstr>…Contd.</vt:lpstr>
      <vt:lpstr>Why are public awareness campaigns important?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Awareness and Disaster Management</dc:title>
  <dc:creator>Ibrar</dc:creator>
  <cp:lastModifiedBy>Ibrar</cp:lastModifiedBy>
  <cp:revision>6</cp:revision>
  <dcterms:created xsi:type="dcterms:W3CDTF">2020-04-13T06:28:04Z</dcterms:created>
  <dcterms:modified xsi:type="dcterms:W3CDTF">2020-04-13T06:42:01Z</dcterms:modified>
</cp:coreProperties>
</file>